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1.jpeg" ContentType="image/jpeg"/>
  <Override PartName="/ppt/media/image9.jpeg" ContentType="image/jpeg"/>
  <Override PartName="/ppt/media/image10.jpeg" ContentType="image/jpeg"/>
  <Override PartName="/ppt/media/image8.jpeg" ContentType="image/jpeg"/>
  <Override PartName="/ppt/media/image5.png" ContentType="image/png"/>
  <Override PartName="/ppt/media/image7.png" ContentType="image/png"/>
  <Override PartName="/ppt/media/image1.jpeg" ContentType="image/jpeg"/>
  <Override PartName="/ppt/media/image22.jpeg" ContentType="image/jpeg"/>
  <Override PartName="/ppt/media/image12.jpeg" ContentType="image/jpeg"/>
  <Override PartName="/ppt/media/image6.png" ContentType="image/png"/>
  <Override PartName="/ppt/media/image13.jpeg" ContentType="image/jpeg"/>
  <Override PartName="/ppt/media/image24.png" ContentType="image/png"/>
  <Override PartName="/ppt/media/image20.jpeg" ContentType="image/jpeg"/>
  <Override PartName="/ppt/media/image18.png" ContentType="image/png"/>
  <Override PartName="/ppt/media/image15.jpeg" ContentType="image/jpeg"/>
  <Override PartName="/ppt/media/image4.png" ContentType="image/png"/>
  <Override PartName="/ppt/media/image21.png" ContentType="image/png"/>
  <Override PartName="/ppt/media/image19.png" ContentType="image/png"/>
  <Override PartName="/ppt/media/image3.jpeg" ContentType="image/jpeg"/>
  <Override PartName="/ppt/media/image17.jpeg" ContentType="image/jpeg"/>
  <Override PartName="/ppt/media/image16.jpeg" ContentType="image/jpeg"/>
  <Override PartName="/ppt/media/image14.jpeg" ContentType="image/jpeg"/>
  <Override PartName="/ppt/media/image23.jpeg" ContentType="image/jpeg"/>
  <Override PartName="/ppt/media/image2.jpeg" ContentType="image/jpe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90716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4000" y="3015720"/>
            <a:ext cx="90716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0400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15268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571200" y="91440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638040" y="91440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504000" y="301572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571200" y="301572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638040" y="301572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504000" y="914400"/>
            <a:ext cx="9071640" cy="4023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907164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504000" y="82080"/>
            <a:ext cx="9071640" cy="334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400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15268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04000" y="3015720"/>
            <a:ext cx="90716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504000" y="914400"/>
            <a:ext cx="907164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Click to edit the outline text format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Second Outline Level</a:t>
            </a:r>
            <a:endParaRPr b="0" lang="en-US" sz="1800" spc="-1" strike="noStrike">
              <a:latin typeface="Frutiger Next LT W1G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Third Outline Level</a:t>
            </a:r>
            <a:endParaRPr b="0" lang="en-US" sz="1800" spc="-1" strike="noStrike">
              <a:latin typeface="Frutiger Next LT W1G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Fourth Outline Level</a:t>
            </a:r>
            <a:endParaRPr b="0" lang="en-US" sz="1800" spc="-1" strike="noStrike">
              <a:latin typeface="Frutiger Next LT W1G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Fifth Outline Level</a:t>
            </a:r>
            <a:endParaRPr b="0" lang="en-US" sz="1800" spc="-1" strike="noStrike">
              <a:latin typeface="Frutiger Next LT W1G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Sixth Outline Level</a:t>
            </a:r>
            <a:endParaRPr b="0" lang="en-US" sz="1800" spc="-1" strike="noStrike">
              <a:latin typeface="Frutiger Next LT W1G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Seventh Outline Level</a:t>
            </a:r>
            <a:endParaRPr b="0" lang="en-US" sz="1800" spc="-1" strike="noStrike">
              <a:latin typeface="Frutiger Next LT W1G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Click to edit the title text format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DCF1F3D4-3A12-426A-9365-8E30EA943BD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TextShape 6"/>
          <p:cNvSpPr txBox="1"/>
          <p:nvPr/>
        </p:nvSpPr>
        <p:spPr>
          <a:xfrm>
            <a:off x="8595360" y="82080"/>
            <a:ext cx="1280160" cy="36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/>
            <a:fld id="{563A72FA-E2FC-4F19-B723-9C842755AD63}" type="slidenum">
              <a:rPr b="1" lang="en-US" sz="1600" spc="-1" strike="noStrike">
                <a:latin typeface="Frutiger Next LT W1G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6" name="CustomShape 7"/>
          <p:cNvSpPr/>
          <p:nvPr/>
        </p:nvSpPr>
        <p:spPr>
          <a:xfrm>
            <a:off x="8229600" y="5760720"/>
            <a:ext cx="1792800" cy="12247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8703360" y="5907600"/>
            <a:ext cx="914400" cy="914400"/>
          </a:xfrm>
          <a:prstGeom prst="smileyFace">
            <a:avLst>
              <a:gd name="adj" fmla="val 9282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226080"/>
            <a:ext cx="9071640" cy="2425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5400" spc="-1" strike="noStrike">
                <a:latin typeface="Frutiger Next LT W1G Medium"/>
              </a:rPr>
              <a:t>Einführung in die Fotografie</a:t>
            </a:r>
            <a:endParaRPr b="0" lang="en-US" sz="5400" spc="-1" strike="noStrike">
              <a:latin typeface="Frutiger Next LT W1G Medium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504000" y="2926080"/>
            <a:ext cx="9071640" cy="168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latin typeface="Arial"/>
                <a:ea typeface="Noto Sans CJK SC Regular"/>
              </a:rPr>
              <a:t>Belichtung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836280" y="5049360"/>
            <a:ext cx="3191040" cy="54864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831960" y="2868840"/>
            <a:ext cx="3201840" cy="213768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3"/>
          <a:stretch/>
        </p:blipFill>
        <p:spPr>
          <a:xfrm>
            <a:off x="4127400" y="2868840"/>
            <a:ext cx="3201480" cy="2137680"/>
          </a:xfrm>
          <a:prstGeom prst="rect">
            <a:avLst/>
          </a:prstGeom>
          <a:ln>
            <a:noFill/>
          </a:ln>
        </p:spPr>
      </p:pic>
      <p:sp>
        <p:nvSpPr>
          <p:cNvPr id="134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Belichtungskompensation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504000" y="914400"/>
            <a:ext cx="9071640" cy="2103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Automatik der Kamera versucht, ein möglichst “durchschnittlich helles” Bild zu erzeugen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Bei bestimmten Szenen (z.B. Schnee, Konzerte) ist dies nicht gewünscht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Belichtungskompensation passt “Zielhelligkeit” der Kamera an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Einstellbar in allen Modi außer </a:t>
            </a:r>
            <a:r>
              <a:rPr b="1" lang="en-US" sz="2200" spc="-1" strike="noStrike">
                <a:latin typeface="Frutiger Next LT W1G"/>
              </a:rPr>
              <a:t>‘M’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4"/>
          <a:stretch/>
        </p:blipFill>
        <p:spPr>
          <a:xfrm>
            <a:off x="4127400" y="5049360"/>
            <a:ext cx="3197160" cy="54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3200400" y="2176200"/>
            <a:ext cx="2433240" cy="162468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5740920" y="2175120"/>
            <a:ext cx="2433240" cy="162468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3"/>
          <a:stretch/>
        </p:blipFill>
        <p:spPr>
          <a:xfrm>
            <a:off x="638280" y="2175120"/>
            <a:ext cx="2433240" cy="162468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4"/>
          <a:stretch/>
        </p:blipFill>
        <p:spPr>
          <a:xfrm>
            <a:off x="640080" y="3934440"/>
            <a:ext cx="2443320" cy="83484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5"/>
          <a:stretch/>
        </p:blipFill>
        <p:spPr>
          <a:xfrm>
            <a:off x="3200400" y="3931920"/>
            <a:ext cx="2423880" cy="83988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6"/>
          <a:stretch/>
        </p:blipFill>
        <p:spPr>
          <a:xfrm>
            <a:off x="5730840" y="3936600"/>
            <a:ext cx="2438640" cy="830160"/>
          </a:xfrm>
          <a:prstGeom prst="rect">
            <a:avLst/>
          </a:prstGeom>
          <a:ln>
            <a:noFill/>
          </a:ln>
        </p:spPr>
      </p:pic>
      <p:sp>
        <p:nvSpPr>
          <p:cNvPr id="52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Belichtung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504000" y="914400"/>
            <a:ext cx="9071640" cy="91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Begrenzter Dynamikumfang des Sensors/Films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Wird zu viel/zu wenig Licht eingefangen → Über-/Unterbelichtung</a:t>
            </a:r>
            <a:endParaRPr b="0" lang="en-US" sz="2200" spc="-1" strike="noStrike">
              <a:latin typeface="Frutiger Next LT W1G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Dynamikumfang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55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Bereich zwischen dunkelster und hellster wahrnehmbarer Helligkeit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Menschliches Auge passt sich durch Adaption an Umgebungshelligkeit an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Kamera muss über manuelle oder automatische Einstellungen angepasst werden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Gemessen in Belichtungsstufen (Stops)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Logarithmische Skala: Eine Stufe höher = doppelte Helligkeit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822960" y="1357920"/>
            <a:ext cx="8525520" cy="70704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7" name="CustomShape 3"/>
          <p:cNvSpPr/>
          <p:nvPr/>
        </p:nvSpPr>
        <p:spPr>
          <a:xfrm>
            <a:off x="2468880" y="2120400"/>
            <a:ext cx="3931920" cy="576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TextShape 4"/>
          <p:cNvSpPr txBox="1"/>
          <p:nvPr/>
        </p:nvSpPr>
        <p:spPr>
          <a:xfrm>
            <a:off x="3000960" y="2175120"/>
            <a:ext cx="3017520" cy="31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Frutiger Next LT W1G"/>
              </a:rPr>
              <a:t>Beispiel: Dynamikumfang</a:t>
            </a:r>
            <a:endParaRPr b="0" lang="en-US" sz="1800" spc="-1" strike="noStrike">
              <a:latin typeface="Frutiger Next LT W1G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Belichtung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914400"/>
            <a:ext cx="64454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Menge des eingefangenen Lichts wird über Belichtungszeit und Blendenöffnung gesteuert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Dritter Parameter: Empfindlichkeit des Sensors/Films (ISO-Wert)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Beispiele: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Doppelte Belichtungszeit → doppelte Helligkeit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Doppelte Lichtmenge → doppelte Helligkeit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Doppelte Empfindlichkeit → doppelte Helligkeit</a:t>
            </a:r>
            <a:endParaRPr b="0" lang="en-US" sz="1800" spc="-1" strike="noStrike">
              <a:latin typeface="Frutiger Next LT W1G"/>
            </a:endParaRPr>
          </a:p>
        </p:txBody>
      </p:sp>
      <p:grpSp>
        <p:nvGrpSpPr>
          <p:cNvPr id="61" name="Group 3"/>
          <p:cNvGrpSpPr/>
          <p:nvPr/>
        </p:nvGrpSpPr>
        <p:grpSpPr>
          <a:xfrm>
            <a:off x="6180840" y="461880"/>
            <a:ext cx="3711240" cy="3297960"/>
            <a:chOff x="6180840" y="461880"/>
            <a:chExt cx="3711240" cy="3297960"/>
          </a:xfrm>
        </p:grpSpPr>
        <p:sp>
          <p:nvSpPr>
            <p:cNvPr id="62" name="TextShape 4"/>
            <p:cNvSpPr txBox="1"/>
            <p:nvPr/>
          </p:nvSpPr>
          <p:spPr>
            <a:xfrm>
              <a:off x="7644960" y="3413520"/>
              <a:ext cx="118872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1" lang="en-US" sz="1800" spc="-1" strike="noStrike">
                  <a:latin typeface="Frutiger Next LT W1G"/>
                </a:rPr>
                <a:t>Blende</a:t>
              </a:r>
              <a:endParaRPr b="1" lang="en-US" sz="1800" spc="-1" strike="noStrike">
                <a:latin typeface="Frutiger Next LT W1G"/>
              </a:endParaRPr>
            </a:p>
          </p:txBody>
        </p:sp>
        <p:sp>
          <p:nvSpPr>
            <p:cNvPr id="63" name="TextShape 5"/>
            <p:cNvSpPr txBox="1"/>
            <p:nvPr/>
          </p:nvSpPr>
          <p:spPr>
            <a:xfrm rot="3444000">
              <a:off x="8669160" y="1443960"/>
              <a:ext cx="118872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1" lang="en-US" sz="1800" spc="-1" strike="noStrike">
                  <a:latin typeface="Frutiger Next LT W1G"/>
                </a:rPr>
                <a:t>ISO</a:t>
              </a:r>
              <a:endParaRPr b="1" lang="en-US" sz="1800" spc="-1" strike="noStrike">
                <a:latin typeface="Frutiger Next LT W1G"/>
              </a:endParaRPr>
            </a:p>
          </p:txBody>
        </p:sp>
        <p:sp>
          <p:nvSpPr>
            <p:cNvPr id="64" name="TextShape 6"/>
            <p:cNvSpPr txBox="1"/>
            <p:nvPr/>
          </p:nvSpPr>
          <p:spPr>
            <a:xfrm rot="18173400">
              <a:off x="5892840" y="1362960"/>
              <a:ext cx="201168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1" lang="en-US" sz="1800" spc="-1" strike="noStrike">
                  <a:latin typeface="Frutiger Next LT W1G"/>
                </a:rPr>
                <a:t>Belichtungszeit</a:t>
              </a:r>
              <a:endParaRPr b="1" lang="en-US" sz="1800" spc="-1" strike="noStrike">
                <a:latin typeface="Frutiger Next LT W1G"/>
              </a:endParaRPr>
            </a:p>
          </p:txBody>
        </p:sp>
        <p:sp>
          <p:nvSpPr>
            <p:cNvPr id="65" name="CustomShape 7"/>
            <p:cNvSpPr/>
            <p:nvPr/>
          </p:nvSpPr>
          <p:spPr>
            <a:xfrm>
              <a:off x="6949440" y="2931120"/>
              <a:ext cx="2468880" cy="27432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0000"/>
                </a:gs>
              </a:gsLst>
              <a:lin ang="0"/>
            </a:gra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8"/>
            <p:cNvSpPr/>
            <p:nvPr/>
          </p:nvSpPr>
          <p:spPr>
            <a:xfrm rot="7376400">
              <a:off x="6273720" y="1740240"/>
              <a:ext cx="2309040" cy="27432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0000"/>
                </a:gs>
              </a:gsLst>
              <a:lin ang="10800000"/>
            </a:gra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9"/>
            <p:cNvSpPr/>
            <p:nvPr/>
          </p:nvSpPr>
          <p:spPr>
            <a:xfrm flipH="1" rot="14223600">
              <a:off x="7772040" y="1739160"/>
              <a:ext cx="2309040" cy="27396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0000"/>
                </a:gs>
              </a:gsLst>
              <a:lin ang="10800000"/>
            </a:gra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10"/>
            <p:cNvSpPr/>
            <p:nvPr/>
          </p:nvSpPr>
          <p:spPr>
            <a:xfrm>
              <a:off x="6949440" y="1005840"/>
              <a:ext cx="2468880" cy="1920240"/>
            </a:xfrm>
            <a:custGeom>
              <a:avLst/>
              <a:gdLst/>
              <a:ahLst/>
              <a:rect l="0" t="0" r="r" b="b"/>
              <a:pathLst>
                <a:path w="6859" h="5336">
                  <a:moveTo>
                    <a:pt x="3429" y="0"/>
                  </a:moveTo>
                  <a:lnTo>
                    <a:pt x="6858" y="5335"/>
                  </a:lnTo>
                  <a:lnTo>
                    <a:pt x="0" y="5335"/>
                  </a:lnTo>
                  <a:lnTo>
                    <a:pt x="3429" y="0"/>
                  </a:lnTo>
                </a:path>
              </a:pathLst>
            </a:custGeom>
            <a:solidFill>
              <a:srgbClr val="ffffff"/>
            </a:solidFill>
            <a:ln w="763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TextShape 11"/>
            <p:cNvSpPr txBox="1"/>
            <p:nvPr/>
          </p:nvSpPr>
          <p:spPr>
            <a:xfrm>
              <a:off x="6841440" y="3205440"/>
              <a:ext cx="4572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0" lang="en-US" sz="1200" spc="-1" strike="noStrike">
                  <a:latin typeface="Frutiger Next LT W1G"/>
                </a:rPr>
                <a:t>1.4</a:t>
              </a:r>
              <a:endParaRPr b="0" lang="en-US" sz="1200" spc="-1" strike="noStrike">
                <a:latin typeface="Frutiger Next LT W1G"/>
              </a:endParaRPr>
            </a:p>
          </p:txBody>
        </p:sp>
        <p:sp>
          <p:nvSpPr>
            <p:cNvPr id="70" name="TextShape 12"/>
            <p:cNvSpPr txBox="1"/>
            <p:nvPr/>
          </p:nvSpPr>
          <p:spPr>
            <a:xfrm>
              <a:off x="7237440" y="3205800"/>
              <a:ext cx="4572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0" lang="en-US" sz="1200" spc="-1" strike="noStrike">
                  <a:latin typeface="Frutiger Next LT W1G"/>
                </a:rPr>
                <a:t>2.0</a:t>
              </a:r>
              <a:endParaRPr b="0" lang="en-US" sz="1200" spc="-1" strike="noStrike">
                <a:latin typeface="Frutiger Next LT W1G"/>
              </a:endParaRPr>
            </a:p>
          </p:txBody>
        </p:sp>
        <p:sp>
          <p:nvSpPr>
            <p:cNvPr id="71" name="TextShape 13"/>
            <p:cNvSpPr txBox="1"/>
            <p:nvPr/>
          </p:nvSpPr>
          <p:spPr>
            <a:xfrm>
              <a:off x="7597440" y="3206160"/>
              <a:ext cx="4572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0" lang="en-US" sz="1200" spc="-1" strike="noStrike">
                  <a:latin typeface="Frutiger Next LT W1G"/>
                </a:rPr>
                <a:t>2.8</a:t>
              </a:r>
              <a:endParaRPr b="0" lang="en-US" sz="1200" spc="-1" strike="noStrike">
                <a:latin typeface="Frutiger Next LT W1G"/>
              </a:endParaRPr>
            </a:p>
          </p:txBody>
        </p:sp>
        <p:sp>
          <p:nvSpPr>
            <p:cNvPr id="72" name="TextShape 14"/>
            <p:cNvSpPr txBox="1"/>
            <p:nvPr/>
          </p:nvSpPr>
          <p:spPr>
            <a:xfrm>
              <a:off x="7957440" y="3206520"/>
              <a:ext cx="4572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0" lang="en-US" sz="1200" spc="-1" strike="noStrike">
                  <a:latin typeface="Frutiger Next LT W1G"/>
                </a:rPr>
                <a:t>4.0</a:t>
              </a:r>
              <a:endParaRPr b="0" lang="en-US" sz="1200" spc="-1" strike="noStrike">
                <a:latin typeface="Frutiger Next LT W1G"/>
              </a:endParaRPr>
            </a:p>
          </p:txBody>
        </p:sp>
        <p:sp>
          <p:nvSpPr>
            <p:cNvPr id="73" name="TextShape 15"/>
            <p:cNvSpPr txBox="1"/>
            <p:nvPr/>
          </p:nvSpPr>
          <p:spPr>
            <a:xfrm>
              <a:off x="8317440" y="3206880"/>
              <a:ext cx="4572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0" lang="en-US" sz="1200" spc="-1" strike="noStrike">
                  <a:latin typeface="Frutiger Next LT W1G"/>
                </a:rPr>
                <a:t>5.6</a:t>
              </a:r>
              <a:endParaRPr b="0" lang="en-US" sz="1200" spc="-1" strike="noStrike">
                <a:latin typeface="Frutiger Next LT W1G"/>
              </a:endParaRPr>
            </a:p>
          </p:txBody>
        </p:sp>
        <p:sp>
          <p:nvSpPr>
            <p:cNvPr id="74" name="TextShape 16"/>
            <p:cNvSpPr txBox="1"/>
            <p:nvPr/>
          </p:nvSpPr>
          <p:spPr>
            <a:xfrm>
              <a:off x="8677440" y="3207240"/>
              <a:ext cx="4572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0" lang="en-US" sz="1200" spc="-1" strike="noStrike">
                  <a:latin typeface="Frutiger Next LT W1G"/>
                </a:rPr>
                <a:t>8.0</a:t>
              </a:r>
              <a:endParaRPr b="0" lang="en-US" sz="1200" spc="-1" strike="noStrike">
                <a:latin typeface="Frutiger Next LT W1G"/>
              </a:endParaRPr>
            </a:p>
          </p:txBody>
        </p:sp>
        <p:sp>
          <p:nvSpPr>
            <p:cNvPr id="75" name="TextShape 17"/>
            <p:cNvSpPr txBox="1"/>
            <p:nvPr/>
          </p:nvSpPr>
          <p:spPr>
            <a:xfrm>
              <a:off x="9037440" y="3207600"/>
              <a:ext cx="488880" cy="2671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0" lang="en-US" sz="1200" spc="-1" strike="noStrike">
                  <a:latin typeface="Frutiger Next LT W1G"/>
                </a:rPr>
                <a:t>11.0</a:t>
              </a:r>
              <a:endParaRPr b="0" lang="en-US" sz="1200" spc="-1" strike="noStrike">
                <a:latin typeface="Frutiger Next LT W1G"/>
              </a:endParaRPr>
            </a:p>
          </p:txBody>
        </p:sp>
        <p:grpSp>
          <p:nvGrpSpPr>
            <p:cNvPr id="76" name="Group 18"/>
            <p:cNvGrpSpPr/>
            <p:nvPr/>
          </p:nvGrpSpPr>
          <p:grpSpPr>
            <a:xfrm>
              <a:off x="6180840" y="461880"/>
              <a:ext cx="1763640" cy="2532600"/>
              <a:chOff x="6180840" y="461880"/>
              <a:chExt cx="1763640" cy="2532600"/>
            </a:xfrm>
          </p:grpSpPr>
          <p:sp>
            <p:nvSpPr>
              <p:cNvPr id="77" name="TextShape 19"/>
              <p:cNvSpPr txBox="1"/>
              <p:nvPr/>
            </p:nvSpPr>
            <p:spPr>
              <a:xfrm rot="18179400">
                <a:off x="6200640" y="2420640"/>
                <a:ext cx="640080" cy="395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1/1000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78" name="TextShape 20"/>
              <p:cNvSpPr txBox="1"/>
              <p:nvPr/>
            </p:nvSpPr>
            <p:spPr>
              <a:xfrm rot="18179400">
                <a:off x="6472440" y="2316240"/>
                <a:ext cx="57888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1/500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79" name="TextShape 21"/>
              <p:cNvSpPr txBox="1"/>
              <p:nvPr/>
            </p:nvSpPr>
            <p:spPr>
              <a:xfrm rot="18179400">
                <a:off x="6463800" y="2004840"/>
                <a:ext cx="57312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1/250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0" name="TextShape 22"/>
              <p:cNvSpPr txBox="1"/>
              <p:nvPr/>
            </p:nvSpPr>
            <p:spPr>
              <a:xfrm rot="18179400">
                <a:off x="6747480" y="1893600"/>
                <a:ext cx="57888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1/125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1" name="TextShape 23"/>
              <p:cNvSpPr txBox="1"/>
              <p:nvPr/>
            </p:nvSpPr>
            <p:spPr>
              <a:xfrm rot="18179400">
                <a:off x="6719040" y="1612440"/>
                <a:ext cx="57312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1/60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2" name="TextShape 24"/>
              <p:cNvSpPr txBox="1"/>
              <p:nvPr/>
            </p:nvSpPr>
            <p:spPr>
              <a:xfrm rot="18179400">
                <a:off x="6982920" y="1531800"/>
                <a:ext cx="57888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1/30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3" name="TextShape 25"/>
              <p:cNvSpPr txBox="1"/>
              <p:nvPr/>
            </p:nvSpPr>
            <p:spPr>
              <a:xfrm rot="18179400">
                <a:off x="6935040" y="1280520"/>
                <a:ext cx="57312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1/15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4" name="TextShape 26"/>
              <p:cNvSpPr txBox="1"/>
              <p:nvPr/>
            </p:nvSpPr>
            <p:spPr>
              <a:xfrm rot="18179400">
                <a:off x="7179480" y="1229760"/>
                <a:ext cx="57888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1/8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5" name="TextShape 27"/>
              <p:cNvSpPr txBox="1"/>
              <p:nvPr/>
            </p:nvSpPr>
            <p:spPr>
              <a:xfrm rot="18179400">
                <a:off x="7150680" y="948600"/>
                <a:ext cx="57312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1/4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6" name="TextShape 28"/>
              <p:cNvSpPr txBox="1"/>
              <p:nvPr/>
            </p:nvSpPr>
            <p:spPr>
              <a:xfrm rot="18179400">
                <a:off x="7395120" y="897840"/>
                <a:ext cx="57888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1/2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7" name="TextShape 29"/>
              <p:cNvSpPr txBox="1"/>
              <p:nvPr/>
            </p:nvSpPr>
            <p:spPr>
              <a:xfrm rot="18179400">
                <a:off x="7346880" y="646560"/>
                <a:ext cx="57312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1”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</p:grpSp>
        <p:grpSp>
          <p:nvGrpSpPr>
            <p:cNvPr id="88" name="Group 30"/>
            <p:cNvGrpSpPr/>
            <p:nvPr/>
          </p:nvGrpSpPr>
          <p:grpSpPr>
            <a:xfrm>
              <a:off x="8340480" y="659520"/>
              <a:ext cx="1551600" cy="2185560"/>
              <a:chOff x="8340480" y="659520"/>
              <a:chExt cx="1551600" cy="2185560"/>
            </a:xfrm>
          </p:grpSpPr>
          <p:sp>
            <p:nvSpPr>
              <p:cNvPr id="89" name="TextShape 31"/>
              <p:cNvSpPr txBox="1"/>
              <p:nvPr/>
            </p:nvSpPr>
            <p:spPr>
              <a:xfrm rot="3387600">
                <a:off x="8339400" y="795600"/>
                <a:ext cx="45720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90" name="TextShape 32"/>
              <p:cNvSpPr txBox="1"/>
              <p:nvPr/>
            </p:nvSpPr>
            <p:spPr>
              <a:xfrm rot="3387600">
                <a:off x="8557920" y="1126080"/>
                <a:ext cx="45720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200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91" name="TextShape 33"/>
              <p:cNvSpPr txBox="1"/>
              <p:nvPr/>
            </p:nvSpPr>
            <p:spPr>
              <a:xfrm rot="3387600">
                <a:off x="8756640" y="1426320"/>
                <a:ext cx="45720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400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92" name="TextShape 34"/>
              <p:cNvSpPr txBox="1"/>
              <p:nvPr/>
            </p:nvSpPr>
            <p:spPr>
              <a:xfrm rot="3387600">
                <a:off x="8955360" y="1726560"/>
                <a:ext cx="45720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800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93" name="TextShape 35"/>
              <p:cNvSpPr txBox="1"/>
              <p:nvPr/>
            </p:nvSpPr>
            <p:spPr>
              <a:xfrm rot="3387600">
                <a:off x="9126000" y="2053800"/>
                <a:ext cx="535680" cy="267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1600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94" name="TextShape 36"/>
              <p:cNvSpPr txBox="1"/>
              <p:nvPr/>
            </p:nvSpPr>
            <p:spPr>
              <a:xfrm rot="3387600">
                <a:off x="9364680" y="2413800"/>
                <a:ext cx="535680" cy="267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3200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Belichtungszeit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Zeitspanne, in der der Verschluss der Kamera geöffnet ist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Angabe in Sekundenbruchteilen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Beeinflusst neben Helligkeit auch Darstellung von Bewegung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Kurze Belichtungszeit: Bewegung wird eingefroren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Lange Belichtungszeit: Bewegung führt zu Verwischen (Bewegungsunschärfe)</a:t>
            </a:r>
            <a:endParaRPr b="0" lang="en-US" sz="1800" spc="-1" strike="noStrike">
              <a:latin typeface="Frutiger Next LT W1G"/>
            </a:endParaRPr>
          </a:p>
        </p:txBody>
      </p:sp>
      <p:grpSp>
        <p:nvGrpSpPr>
          <p:cNvPr id="97" name="Group 3"/>
          <p:cNvGrpSpPr/>
          <p:nvPr/>
        </p:nvGrpSpPr>
        <p:grpSpPr>
          <a:xfrm>
            <a:off x="212400" y="3089520"/>
            <a:ext cx="3332880" cy="2220480"/>
            <a:chOff x="212400" y="3089520"/>
            <a:chExt cx="3332880" cy="2220480"/>
          </a:xfrm>
        </p:grpSpPr>
        <p:pic>
          <p:nvPicPr>
            <p:cNvPr id="98" name="" descr=""/>
            <p:cNvPicPr/>
            <p:nvPr/>
          </p:nvPicPr>
          <p:blipFill>
            <a:blip r:embed="rId1"/>
            <a:stretch/>
          </p:blipFill>
          <p:spPr>
            <a:xfrm>
              <a:off x="212400" y="3089520"/>
              <a:ext cx="3332880" cy="2220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9" name="" descr=""/>
            <p:cNvPicPr/>
            <p:nvPr/>
          </p:nvPicPr>
          <p:blipFill>
            <a:blip r:embed="rId2"/>
            <a:srcRect l="0" t="0" r="50326" b="0"/>
            <a:stretch/>
          </p:blipFill>
          <p:spPr>
            <a:xfrm>
              <a:off x="212400" y="3089520"/>
              <a:ext cx="1654560" cy="22204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0" name="TextShape 4"/>
          <p:cNvSpPr txBox="1"/>
          <p:nvPr/>
        </p:nvSpPr>
        <p:spPr>
          <a:xfrm>
            <a:off x="149760" y="5018040"/>
            <a:ext cx="856080" cy="5475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Frutiger Next LT W1G"/>
              </a:rPr>
              <a:t>1/15 s</a:t>
            </a:r>
            <a:endParaRPr b="0" lang="en-US" sz="1800" spc="-1" strike="noStrike">
              <a:latin typeface="Frutiger Next LT W1G"/>
            </a:endParaRPr>
          </a:p>
        </p:txBody>
      </p:sp>
      <p:sp>
        <p:nvSpPr>
          <p:cNvPr id="101" name="TextShape 5"/>
          <p:cNvSpPr txBox="1"/>
          <p:nvPr/>
        </p:nvSpPr>
        <p:spPr>
          <a:xfrm>
            <a:off x="3017520" y="5018040"/>
            <a:ext cx="568800" cy="5475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Frutiger Next LT W1G"/>
              </a:rPr>
              <a:t>3 s</a:t>
            </a:r>
            <a:endParaRPr b="0" lang="en-US" sz="1800" spc="-1" strike="noStrike">
              <a:latin typeface="Frutiger Next LT W1G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3"/>
          <a:srcRect l="18879" t="0" r="21949" b="0"/>
          <a:stretch/>
        </p:blipFill>
        <p:spPr>
          <a:xfrm>
            <a:off x="3612600" y="3090960"/>
            <a:ext cx="1964160" cy="221688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4"/>
          <a:stretch/>
        </p:blipFill>
        <p:spPr>
          <a:xfrm>
            <a:off x="5648760" y="3101760"/>
            <a:ext cx="2747160" cy="2197800"/>
          </a:xfrm>
          <a:prstGeom prst="rect">
            <a:avLst/>
          </a:prstGeom>
          <a:ln>
            <a:noFill/>
          </a:ln>
        </p:spPr>
      </p:pic>
      <p:sp>
        <p:nvSpPr>
          <p:cNvPr id="104" name="TextShape 6"/>
          <p:cNvSpPr txBox="1"/>
          <p:nvPr/>
        </p:nvSpPr>
        <p:spPr>
          <a:xfrm>
            <a:off x="3545280" y="5018400"/>
            <a:ext cx="1758240" cy="3405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Frutiger Next LT W1G"/>
              </a:rPr>
              <a:t>400 mm | 1/5 s</a:t>
            </a:r>
            <a:endParaRPr b="0" lang="en-US" sz="1800" spc="-1" strike="noStrike">
              <a:latin typeface="Frutiger Next LT W1G"/>
            </a:endParaRPr>
          </a:p>
        </p:txBody>
      </p:sp>
      <p:sp>
        <p:nvSpPr>
          <p:cNvPr id="105" name="TextShape 7"/>
          <p:cNvSpPr txBox="1"/>
          <p:nvPr/>
        </p:nvSpPr>
        <p:spPr>
          <a:xfrm>
            <a:off x="5648760" y="5018400"/>
            <a:ext cx="856080" cy="5475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Frutiger Next LT W1G"/>
              </a:rPr>
              <a:t>1/10 s</a:t>
            </a:r>
            <a:endParaRPr b="0" lang="en-US" sz="1800" spc="-1" strike="noStrike">
              <a:latin typeface="Frutiger Next LT W1G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Blende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504000" y="914400"/>
            <a:ext cx="9071640" cy="2194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Öffnung in der Linse, die die Menge des einfallenden Lichts regelt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  <a:ea typeface="Noto Sans CJK SC Regular"/>
              </a:rPr>
              <a:t>Angegeben als </a:t>
            </a:r>
            <a:r>
              <a:rPr b="0" lang="en-US" sz="2200" spc="-1" strike="noStrike">
                <a:latin typeface="Frutiger Next LT W1G"/>
              </a:rPr>
              <a:t>ƒ</a:t>
            </a:r>
            <a:r>
              <a:rPr b="0" lang="en-US" sz="2200" spc="-1" strike="noStrike">
                <a:latin typeface="Frutiger Next LT W1G"/>
              </a:rPr>
              <a:t>-Wert (Verhältnis von Brennweite zu Blendenöffnung)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  <a:ea typeface="Noto Sans CJK SC Regular"/>
              </a:rPr>
              <a:t>Blendenwert * √2 → eine Belichtungsstufe heller (ƒ/1.4, ƒ/2.0, ƒ/2.8, ƒ/4.0, </a:t>
            </a:r>
            <a:r>
              <a:rPr b="0" lang="en-US" sz="1800" spc="-1" strike="noStrike">
                <a:latin typeface="Frutiger Next LT W1G"/>
              </a:rPr>
              <a:t>ƒ</a:t>
            </a:r>
            <a:r>
              <a:rPr b="0" lang="en-US" sz="1800" spc="-1" strike="noStrike">
                <a:latin typeface="Frutiger Next LT W1G"/>
              </a:rPr>
              <a:t>/5.6, ...)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Beeinflusst auch Schärfentiefe (weiter offen → geringere Schärfentiefe)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Zu kleine Blende vermindert Bildqualität durch chromatische Abberation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457200" y="3108960"/>
            <a:ext cx="2520360" cy="168264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3057480" y="3108960"/>
            <a:ext cx="2520360" cy="168264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5643000" y="3108960"/>
            <a:ext cx="2520360" cy="1682640"/>
          </a:xfrm>
          <a:prstGeom prst="rect">
            <a:avLst/>
          </a:prstGeom>
          <a:ln>
            <a:noFill/>
          </a:ln>
        </p:spPr>
      </p:pic>
      <p:sp>
        <p:nvSpPr>
          <p:cNvPr id="111" name="TextShape 3"/>
          <p:cNvSpPr txBox="1"/>
          <p:nvPr/>
        </p:nvSpPr>
        <p:spPr>
          <a:xfrm>
            <a:off x="6634440" y="4846320"/>
            <a:ext cx="680760" cy="31932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</a:rPr>
              <a:t>ƒ/16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" name="TextShape 4"/>
          <p:cNvSpPr txBox="1"/>
          <p:nvPr/>
        </p:nvSpPr>
        <p:spPr>
          <a:xfrm>
            <a:off x="4114800" y="4846680"/>
            <a:ext cx="822960" cy="31932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</a:rPr>
              <a:t>ƒ/5.6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TextShape 5"/>
          <p:cNvSpPr txBox="1"/>
          <p:nvPr/>
        </p:nvSpPr>
        <p:spPr>
          <a:xfrm>
            <a:off x="1463040" y="4847040"/>
            <a:ext cx="731520" cy="31932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</a:rPr>
              <a:t>ƒ/1.8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Lichtempfindlichkeit (ISO)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Lichtempfindlichkeit des Sensors oder Films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Basiswert 100; Doppelter Wert → eine Blendenstufe heller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Beeinflusst neben Helligkeit auch das Bildrauschen (je höher desto mehr)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rcRect l="40625" t="13396" r="32813" b="28100"/>
          <a:stretch/>
        </p:blipFill>
        <p:spPr>
          <a:xfrm>
            <a:off x="348480" y="2286360"/>
            <a:ext cx="2151360" cy="316440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2"/>
          <a:srcRect l="40625" t="13396" r="32813" b="28091"/>
          <a:stretch/>
        </p:blipFill>
        <p:spPr>
          <a:xfrm>
            <a:off x="2643480" y="2286360"/>
            <a:ext cx="2151360" cy="316476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rcRect l="34369" t="13396" r="32806" b="28091"/>
          <a:stretch/>
        </p:blipFill>
        <p:spPr>
          <a:xfrm>
            <a:off x="4930560" y="2286360"/>
            <a:ext cx="2658960" cy="3164760"/>
          </a:xfrm>
          <a:prstGeom prst="rect">
            <a:avLst/>
          </a:prstGeom>
          <a:ln>
            <a:noFill/>
          </a:ln>
        </p:spPr>
      </p:pic>
      <p:sp>
        <p:nvSpPr>
          <p:cNvPr id="119" name="TextShape 3"/>
          <p:cNvSpPr txBox="1"/>
          <p:nvPr/>
        </p:nvSpPr>
        <p:spPr>
          <a:xfrm>
            <a:off x="1427040" y="5171400"/>
            <a:ext cx="1097280" cy="31932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</a:rPr>
              <a:t>ISO 100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TextShape 4"/>
          <p:cNvSpPr txBox="1"/>
          <p:nvPr/>
        </p:nvSpPr>
        <p:spPr>
          <a:xfrm>
            <a:off x="3733560" y="5171760"/>
            <a:ext cx="1097280" cy="31932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</a:rPr>
              <a:t>ISO 800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TextShape 5"/>
          <p:cNvSpPr txBox="1"/>
          <p:nvPr/>
        </p:nvSpPr>
        <p:spPr>
          <a:xfrm>
            <a:off x="6436800" y="5172120"/>
            <a:ext cx="1188720" cy="31896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</a:rPr>
              <a:t>ISO 12800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Belichtung einstellen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  <a:ea typeface="Noto Sans CJK SC Regular"/>
              </a:rPr>
              <a:t>Manueller Modus (</a:t>
            </a:r>
            <a:r>
              <a:rPr b="1" lang="en-US" sz="2200" spc="-1" strike="noStrike">
                <a:latin typeface="Frutiger Next LT W1G"/>
              </a:rPr>
              <a:t>‘M’</a:t>
            </a:r>
            <a:r>
              <a:rPr b="0" lang="en-US" sz="2200" spc="-1" strike="noStrike">
                <a:latin typeface="Frutiger Next LT W1G"/>
              </a:rPr>
              <a:t>)</a:t>
            </a:r>
            <a:r>
              <a:rPr b="0" lang="en-US" sz="2200" spc="-1" strike="noStrike">
                <a:latin typeface="Frutiger Next LT W1G"/>
              </a:rPr>
              <a:t>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Belichtungszeit, Blende und ISO werden manuell eingestellt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Korrekte Belichtung muss gemessen werden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Lichtmeter misst Helligkeit und gibt an, ob es korrekt belichtet ist (Abb. 1)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Bei spiegellosen Kameras: Live-Histogramm (Abb. 2)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4644000" y="3418200"/>
            <a:ext cx="2949120" cy="1408680"/>
          </a:xfrm>
          <a:prstGeom prst="rect">
            <a:avLst/>
          </a:prstGeom>
          <a:ln w="29160">
            <a:solidFill>
              <a:srgbClr val="000000"/>
            </a:solidFill>
            <a:round/>
          </a:ln>
        </p:spPr>
      </p:pic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685440" y="3010680"/>
            <a:ext cx="3703680" cy="248256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822960" y="3566160"/>
            <a:ext cx="2103120" cy="4572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Automatikmodi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Zeitautomatik (Aperture Priority, </a:t>
            </a:r>
            <a:r>
              <a:rPr b="1" lang="en-US" sz="2200" spc="-1" strike="noStrike">
                <a:latin typeface="Frutiger Next LT W1G"/>
              </a:rPr>
              <a:t>‘Av’</a:t>
            </a:r>
            <a:r>
              <a:rPr b="0" lang="en-US" sz="2200" spc="-1" strike="noStrike">
                <a:latin typeface="Frutiger Next LT W1G"/>
              </a:rPr>
              <a:t>)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Blende wird manuell eingestellt, Belichtungszeit wird automatisch angepasst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Blendenautomatik (Shutter Priority, </a:t>
            </a:r>
            <a:r>
              <a:rPr b="1" lang="en-US" sz="2200" spc="-1" strike="noStrike">
                <a:latin typeface="Frutiger Next LT W1G"/>
              </a:rPr>
              <a:t>‘Tv’</a:t>
            </a:r>
            <a:r>
              <a:rPr b="0" lang="en-US" sz="2200" spc="-1" strike="noStrike">
                <a:latin typeface="Frutiger Next LT W1G"/>
              </a:rPr>
              <a:t>)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Belichtungszeit wird manuell eingestellt, Blende wird automatisch angepasst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Programmautomatik (</a:t>
            </a:r>
            <a:r>
              <a:rPr b="1" lang="en-US" sz="2200" spc="-1" strike="noStrike">
                <a:latin typeface="Frutiger Next LT W1G"/>
              </a:rPr>
              <a:t>‘P’</a:t>
            </a:r>
            <a:r>
              <a:rPr b="0" lang="en-US" sz="2200" spc="-1" strike="noStrike">
                <a:latin typeface="Frutiger Next LT W1G"/>
              </a:rPr>
              <a:t>)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Blende und Belichtungszeit werden automatisch eingestellt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Auto-ISO kann in jedem Modus zusätzlich aktiviert werden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rcRect l="0" t="19349" r="0" b="6334"/>
          <a:stretch/>
        </p:blipFill>
        <p:spPr>
          <a:xfrm>
            <a:off x="2111760" y="3710160"/>
            <a:ext cx="4865040" cy="191988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2194560" y="4023360"/>
            <a:ext cx="1188720" cy="1280160"/>
          </a:xfrm>
          <a:prstGeom prst="ellipse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5708</TotalTime>
  <Application>LibreOffice/6.4.5.1$Linux_X86_64 LibreOffice_project/40$Build-1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2019-08-26T16:28:53Z</dcterms:created>
  <dc:creator/>
  <dc:description/>
  <dc:language>en-US</dc:language>
  <cp:lastModifiedBy/>
  <dcterms:modified xsi:type="dcterms:W3CDTF">2020-12-28T18:19:29Z</dcterms:modified>
  <cp:revision>128</cp:revision>
  <dc:subject/>
  <dc:title/>
</cp:coreProperties>
</file>